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6" r:id="rId6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8"/>
  </p:normalViewPr>
  <p:slideViewPr>
    <p:cSldViewPr snapToGrid="0">
      <p:cViewPr>
        <p:scale>
          <a:sx n="69" d="100"/>
          <a:sy n="69" d="100"/>
        </p:scale>
        <p:origin x="-6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FB7433-AB1C-1C7A-3E26-CBB36F7B7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10070AD-6BBE-FCF0-2583-9786C324E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FBC2EDE-A3D3-E2BA-B691-36487D3C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D442D2-8248-F647-7700-7CECD312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853E5C6-D22D-6D85-2426-78CF0BEC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0034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5D7411-EF8C-26BA-A674-33B45218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50DCA43-F5E2-7CF6-E940-FEDAB7FBD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A044835-84B3-25A9-39C0-6E6521174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55B47B2-3F3B-FA49-139F-DEFBE4A0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1B684EC-C868-53E1-CE13-69BE6790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38395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4DAC845-4B14-AFE1-EBDA-DABFC7288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3DF186A-6B99-3E36-92C9-6C715C145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6BB6AB2-6D51-A203-33CB-D1837E8E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614F2F5-51D0-4F4C-B1FB-CC610A75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2682058-A119-5EDB-1E62-F5995758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3775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B38D2E-759B-741E-A593-8CD46F61B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DDB0BD5-6C2F-2D2F-9BFE-54B0E511C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31188CE-3E02-7E6B-27E8-028BE71FA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D06501-FE0D-19EF-C3DF-2E34DDE0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44B12C7-1913-E1BC-EDF8-3F9A5837E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3857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8F39AE-AD4D-8A58-69EE-2B9C19D2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BD255B4-C750-5139-4264-1EA25914D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F595ACE-5CDF-5A16-A37E-FF72567D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3445099-C605-A237-77E1-3D67B8A10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AD19D43-6EF4-4014-EE55-A6A766B9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5501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0D0B06-9E9C-FD95-30B0-E9FB871E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F730339-87FF-9823-1F5D-C961D161F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A36E9CF-70F0-E107-592C-12028F4E3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CB01122-9EA9-169C-DCDB-38FFBF77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F26BD52-21CE-656F-965E-ADEEED28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8C9406E-9689-9D4E-282C-8DBBF30F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8880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9B7347-33CE-322D-268E-C56A9D5AC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BFCD26B-1485-C963-A4AB-22B8DEF11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35896E9-EF98-C0AA-CB81-8EDFAF0CF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9B077A2-975B-7F2A-31F9-518C2A2500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FE1B71F-F873-D3E4-F47A-8C5CA78F3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95993D5E-C8B1-C0E2-DCF2-FB71322A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CD0B5E09-8EE0-1221-B300-1C60979EC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1EDB958-4CA7-B0DC-4DB0-4D281B2B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593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DEEA6F-5F08-33D2-B8DD-9662197D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6FA5839-0F76-7AC8-47A2-F91306E5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C12872B-A136-B7BE-5CBC-4D97220A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7AACF58-366B-CBFE-84B6-E6926E58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565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CF9467B-09E1-7FCE-5A87-7CDD436C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A41AF1E-9D24-6CA4-3735-B506A6A8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3D9420A-6A9A-DA15-B2A6-EAC0A8F6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59021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2B3ADF-D77C-A0BC-7AF8-7E259687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9AA859F-A0FC-2F3C-8B26-E34C92062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2749F78-98E0-A0D7-94B0-660B14BCF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796A201-891F-F964-4298-B5FD3B13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CF6D043-9202-5B48-D1F9-47B3B297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39B70F2-FF31-1B1E-259B-5969C29D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74744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3D5595-A1AA-C725-216B-1E20095C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9D20DB82-37A7-47CF-9374-88C73E976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81CDEE5-FDE1-9246-3A73-BBEADD697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72E1C66-4245-290B-2644-40BFDCF9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7355681-23FD-FE1B-2AE0-08A2D752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DCF725A-B85C-C760-DBB4-4CC4415A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5696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A62943F-7C3D-0B74-EBF6-FE4700F9B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AAC0BB5-AF5A-6B89-5D48-6B69EEB0D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D7464E7-E82C-9728-9468-C7E4E6793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4033-CBE4-8647-A190-2859F9F3EF6F}" type="datetimeFigureOut">
              <a:rPr lang="es-HN" smtClean="0"/>
              <a:t>07/02/2024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F0E2BC1-549D-5CB6-303B-EBD9C0387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BA82F0F-832F-2E61-F93D-23F24157F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1EB6F-3E43-E34F-8D73-AE94DEFE8CA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712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3AFFE86-89E6-769A-83FF-37C809BF5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Freeform 7">
            <a:extLst>
              <a:ext uri="{FF2B5EF4-FFF2-40B4-BE49-F238E27FC236}">
                <a16:creationId xmlns:a16="http://schemas.microsoft.com/office/drawing/2014/main" xmlns="" id="{E90A2A1A-7C77-20C9-7C7D-FF7C070F8DF4}"/>
              </a:ext>
            </a:extLst>
          </p:cNvPr>
          <p:cNvSpPr/>
          <p:nvPr/>
        </p:nvSpPr>
        <p:spPr>
          <a:xfrm>
            <a:off x="3454242" y="5130400"/>
            <a:ext cx="907141" cy="812452"/>
          </a:xfrm>
          <a:custGeom>
            <a:avLst/>
            <a:gdLst/>
            <a:ahLst/>
            <a:cxnLst/>
            <a:rect l="l" t="t" r="r" b="b"/>
            <a:pathLst>
              <a:path w="1689387" h="1513047">
                <a:moveTo>
                  <a:pt x="0" y="0"/>
                </a:moveTo>
                <a:lnTo>
                  <a:pt x="1689387" y="0"/>
                </a:lnTo>
                <a:lnTo>
                  <a:pt x="1689387" y="1513047"/>
                </a:lnTo>
                <a:lnTo>
                  <a:pt x="0" y="15130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4051" t="-28328" r="-172634"/>
            </a:stretch>
          </a:blipFill>
        </p:spPr>
        <p:txBody>
          <a:bodyPr/>
          <a:lstStyle/>
          <a:p>
            <a:endParaRPr lang="es-HN"/>
          </a:p>
        </p:txBody>
      </p:sp>
      <p:pic>
        <p:nvPicPr>
          <p:cNvPr id="6" name="7 Imagen">
            <a:extLst>
              <a:ext uri="{FF2B5EF4-FFF2-40B4-BE49-F238E27FC236}">
                <a16:creationId xmlns:a16="http://schemas.microsoft.com/office/drawing/2014/main" xmlns="" id="{125785A3-51A7-A757-A7D6-F3EDBA22264D}"/>
              </a:ext>
            </a:extLst>
          </p:cNvPr>
          <p:cNvPicPr/>
          <p:nvPr/>
        </p:nvPicPr>
        <p:blipFill rotWithShape="1">
          <a:blip r:embed="rId4"/>
          <a:srcRect l="30431" t="37088" r="30690" b="41916"/>
          <a:stretch/>
        </p:blipFill>
        <p:spPr>
          <a:xfrm>
            <a:off x="688483" y="5118286"/>
            <a:ext cx="2127667" cy="76353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7DCE8974-ED82-9ED8-6362-E2057C73613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43" b="21750"/>
          <a:stretch/>
        </p:blipFill>
        <p:spPr>
          <a:xfrm>
            <a:off x="7544726" y="5295469"/>
            <a:ext cx="1307984" cy="409167"/>
          </a:xfrm>
          <a:prstGeom prst="rect">
            <a:avLst/>
          </a:prstGeom>
        </p:spPr>
      </p:pic>
      <p:pic>
        <p:nvPicPr>
          <p:cNvPr id="8" name="Picture 2" descr="Instituto Nacional Para La Atención a Menores Infractores (INAMI).">
            <a:extLst>
              <a:ext uri="{FF2B5EF4-FFF2-40B4-BE49-F238E27FC236}">
                <a16:creationId xmlns:a16="http://schemas.microsoft.com/office/drawing/2014/main" xmlns="" id="{816C6C23-33B3-472D-9633-4BD431CD6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75" y="5119748"/>
            <a:ext cx="2148123" cy="76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859E90A7-5A4D-2AE9-F0FA-132835AACF0C}"/>
              </a:ext>
            </a:extLst>
          </p:cNvPr>
          <p:cNvSpPr/>
          <p:nvPr/>
        </p:nvSpPr>
        <p:spPr>
          <a:xfrm>
            <a:off x="3392129" y="727587"/>
            <a:ext cx="2703871" cy="1356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3DBE62EE-C552-FFD4-8CB1-F8D7D04DAAB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" t="8185" r="4270" b="6405"/>
          <a:stretch/>
        </p:blipFill>
        <p:spPr bwMode="auto">
          <a:xfrm>
            <a:off x="3936026" y="466151"/>
            <a:ext cx="1616075" cy="14864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A404EB51-A109-0B04-4299-C00B1E1B2C5A}"/>
              </a:ext>
            </a:extLst>
          </p:cNvPr>
          <p:cNvSpPr txBox="1"/>
          <p:nvPr/>
        </p:nvSpPr>
        <p:spPr>
          <a:xfrm>
            <a:off x="1696063" y="212293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HN" sz="2000" b="1" dirty="0"/>
              <a:t>PROGRAMA NACIONAL DE INTERVENCIÓN DE INFRAESTRUCTURA ESCOLAR</a:t>
            </a:r>
          </a:p>
          <a:p>
            <a:pPr algn="ctr"/>
            <a:r>
              <a:rPr lang="es-HN" sz="1400" dirty="0"/>
              <a:t>PCM-34-2023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1752316" y="364175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HN" sz="3600" b="1" dirty="0" smtClean="0">
                <a:solidFill>
                  <a:srgbClr val="5CBED6"/>
                </a:solidFill>
              </a:rPr>
              <a:t>Informe de Liquidación</a:t>
            </a:r>
            <a:endParaRPr lang="es-HN" sz="3600" b="1" dirty="0">
              <a:solidFill>
                <a:srgbClr val="5CBE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57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CD333E0-881F-82EA-5BF4-FFAA1829E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Freeform 7">
            <a:extLst>
              <a:ext uri="{FF2B5EF4-FFF2-40B4-BE49-F238E27FC236}">
                <a16:creationId xmlns:a16="http://schemas.microsoft.com/office/drawing/2014/main" xmlns="" id="{EC774192-C748-40D9-BDC1-CC70AB38E697}"/>
              </a:ext>
            </a:extLst>
          </p:cNvPr>
          <p:cNvSpPr/>
          <p:nvPr/>
        </p:nvSpPr>
        <p:spPr>
          <a:xfrm>
            <a:off x="4643946" y="5560373"/>
            <a:ext cx="745421" cy="667613"/>
          </a:xfrm>
          <a:custGeom>
            <a:avLst/>
            <a:gdLst/>
            <a:ahLst/>
            <a:cxnLst/>
            <a:rect l="l" t="t" r="r" b="b"/>
            <a:pathLst>
              <a:path w="1689387" h="1513047">
                <a:moveTo>
                  <a:pt x="0" y="0"/>
                </a:moveTo>
                <a:lnTo>
                  <a:pt x="1689387" y="0"/>
                </a:lnTo>
                <a:lnTo>
                  <a:pt x="1689387" y="1513047"/>
                </a:lnTo>
                <a:lnTo>
                  <a:pt x="0" y="15130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4051" t="-28328" r="-172634"/>
            </a:stretch>
          </a:blipFill>
        </p:spPr>
        <p:txBody>
          <a:bodyPr/>
          <a:lstStyle/>
          <a:p>
            <a:endParaRPr lang="es-HN"/>
          </a:p>
        </p:txBody>
      </p:sp>
      <p:pic>
        <p:nvPicPr>
          <p:cNvPr id="3" name="7 Imagen">
            <a:extLst>
              <a:ext uri="{FF2B5EF4-FFF2-40B4-BE49-F238E27FC236}">
                <a16:creationId xmlns:a16="http://schemas.microsoft.com/office/drawing/2014/main" xmlns="" id="{436FF73E-7597-E780-BCAD-D72F79344F02}"/>
              </a:ext>
            </a:extLst>
          </p:cNvPr>
          <p:cNvPicPr/>
          <p:nvPr/>
        </p:nvPicPr>
        <p:blipFill rotWithShape="1">
          <a:blip r:embed="rId4"/>
          <a:srcRect l="30431" t="37088" r="30690" b="41916"/>
          <a:stretch/>
        </p:blipFill>
        <p:spPr>
          <a:xfrm>
            <a:off x="1878188" y="5539540"/>
            <a:ext cx="1748358" cy="6274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BD7B2FC-AD32-431A-7BD3-69F5780F00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43" b="21750"/>
          <a:stretch/>
        </p:blipFill>
        <p:spPr>
          <a:xfrm>
            <a:off x="8734430" y="5653548"/>
            <a:ext cx="1074804" cy="336223"/>
          </a:xfrm>
          <a:prstGeom prst="rect">
            <a:avLst/>
          </a:prstGeom>
        </p:spPr>
      </p:pic>
      <p:pic>
        <p:nvPicPr>
          <p:cNvPr id="6" name="Picture 2" descr="Instituto Nacional Para La Atención a Menores Infractores (INAMI).">
            <a:extLst>
              <a:ext uri="{FF2B5EF4-FFF2-40B4-BE49-F238E27FC236}">
                <a16:creationId xmlns:a16="http://schemas.microsoft.com/office/drawing/2014/main" xmlns="" id="{3A810481-F194-8D6B-CDB7-6BAD2D7C6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80" y="5540741"/>
            <a:ext cx="1765168" cy="62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A000609F-A080-1FB8-26EA-3DE6E32364F7}"/>
              </a:ext>
            </a:extLst>
          </p:cNvPr>
          <p:cNvSpPr/>
          <p:nvPr/>
        </p:nvSpPr>
        <p:spPr>
          <a:xfrm>
            <a:off x="5427407" y="466151"/>
            <a:ext cx="1415845" cy="762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A95DC8F1-594C-8AAF-A976-6C7FF38AB89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" t="8185" r="4270" b="6405"/>
          <a:stretch/>
        </p:blipFill>
        <p:spPr bwMode="auto">
          <a:xfrm>
            <a:off x="5642429" y="430001"/>
            <a:ext cx="907142" cy="8343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5764" y="152201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HN" sz="3600" b="1" dirty="0" smtClean="0">
                <a:solidFill>
                  <a:srgbClr val="5CBED6"/>
                </a:solidFill>
              </a:rPr>
              <a:t>Documentos a presentar</a:t>
            </a:r>
            <a:endParaRPr lang="es-HN" sz="3600" b="1" dirty="0">
              <a:solidFill>
                <a:srgbClr val="5CBED6"/>
              </a:solidFill>
            </a:endParaRPr>
          </a:p>
        </p:txBody>
      </p:sp>
      <p:sp>
        <p:nvSpPr>
          <p:cNvPr id="10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5764" y="2168341"/>
            <a:ext cx="809896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lvl="1" indent="-539750" algn="just"/>
            <a:r>
              <a:rPr lang="es-ES" sz="2400" dirty="0" smtClean="0"/>
              <a:t>1. Nota </a:t>
            </a:r>
            <a:r>
              <a:rPr lang="es-ES" sz="2400" dirty="0"/>
              <a:t>de Remisión: (Firmada por el Alcalde) dirigida al Secretario de Estado en los Despachos de Gobernación, Justicia y Descentralización. (</a:t>
            </a:r>
            <a:r>
              <a:rPr lang="es-ES" sz="2400" dirty="0" smtClean="0"/>
              <a:t>Formato FCE01)</a:t>
            </a:r>
          </a:p>
          <a:p>
            <a:pPr marL="442913" indent="-442913" algn="just"/>
            <a:r>
              <a:rPr lang="es-ES" sz="2400" dirty="0" smtClean="0"/>
              <a:t>2. Informe </a:t>
            </a:r>
            <a:r>
              <a:rPr lang="es-ES" sz="2400" dirty="0"/>
              <a:t>Liquidación Financiera, que contenga un detalle del presupuesto ejecutado coincidiendo con  la documentación administrativa. </a:t>
            </a:r>
            <a:endParaRPr lang="es-ES" sz="2400" dirty="0"/>
          </a:p>
          <a:p>
            <a:pPr marL="442913" indent="-442913" algn="just"/>
            <a:r>
              <a:rPr lang="es-ES" sz="2400" dirty="0" smtClean="0"/>
              <a:t>3. Informe </a:t>
            </a:r>
            <a:r>
              <a:rPr lang="es-ES" sz="2400" dirty="0"/>
              <a:t>Descriptivo: Firmado y sellado por el Alcalde Municipal, el informe debe anexar: (Formato FCE04)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dirty="0"/>
          </a:p>
          <a:p>
            <a:r>
              <a:rPr lang="es-ES" sz="2400" dirty="0"/>
              <a:t> </a:t>
            </a:r>
          </a:p>
          <a:p>
            <a:endParaRPr lang="es-HN" sz="2400" b="1" dirty="0">
              <a:solidFill>
                <a:srgbClr val="5CBE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4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CD333E0-881F-82EA-5BF4-FFAA1829E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Freeform 7">
            <a:extLst>
              <a:ext uri="{FF2B5EF4-FFF2-40B4-BE49-F238E27FC236}">
                <a16:creationId xmlns:a16="http://schemas.microsoft.com/office/drawing/2014/main" xmlns="" id="{EC774192-C748-40D9-BDC1-CC70AB38E697}"/>
              </a:ext>
            </a:extLst>
          </p:cNvPr>
          <p:cNvSpPr/>
          <p:nvPr/>
        </p:nvSpPr>
        <p:spPr>
          <a:xfrm>
            <a:off x="4643946" y="5560373"/>
            <a:ext cx="745421" cy="667613"/>
          </a:xfrm>
          <a:custGeom>
            <a:avLst/>
            <a:gdLst/>
            <a:ahLst/>
            <a:cxnLst/>
            <a:rect l="l" t="t" r="r" b="b"/>
            <a:pathLst>
              <a:path w="1689387" h="1513047">
                <a:moveTo>
                  <a:pt x="0" y="0"/>
                </a:moveTo>
                <a:lnTo>
                  <a:pt x="1689387" y="0"/>
                </a:lnTo>
                <a:lnTo>
                  <a:pt x="1689387" y="1513047"/>
                </a:lnTo>
                <a:lnTo>
                  <a:pt x="0" y="15130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4051" t="-28328" r="-172634"/>
            </a:stretch>
          </a:blipFill>
        </p:spPr>
        <p:txBody>
          <a:bodyPr/>
          <a:lstStyle/>
          <a:p>
            <a:endParaRPr lang="es-HN"/>
          </a:p>
        </p:txBody>
      </p:sp>
      <p:pic>
        <p:nvPicPr>
          <p:cNvPr id="3" name="7 Imagen">
            <a:extLst>
              <a:ext uri="{FF2B5EF4-FFF2-40B4-BE49-F238E27FC236}">
                <a16:creationId xmlns:a16="http://schemas.microsoft.com/office/drawing/2014/main" xmlns="" id="{436FF73E-7597-E780-BCAD-D72F79344F02}"/>
              </a:ext>
            </a:extLst>
          </p:cNvPr>
          <p:cNvPicPr/>
          <p:nvPr/>
        </p:nvPicPr>
        <p:blipFill rotWithShape="1">
          <a:blip r:embed="rId4"/>
          <a:srcRect l="30431" t="37088" r="30690" b="41916"/>
          <a:stretch/>
        </p:blipFill>
        <p:spPr>
          <a:xfrm>
            <a:off x="1878188" y="5539540"/>
            <a:ext cx="1748358" cy="6274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BD7B2FC-AD32-431A-7BD3-69F5780F00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43" b="21750"/>
          <a:stretch/>
        </p:blipFill>
        <p:spPr>
          <a:xfrm>
            <a:off x="8734430" y="5653548"/>
            <a:ext cx="1074804" cy="336223"/>
          </a:xfrm>
          <a:prstGeom prst="rect">
            <a:avLst/>
          </a:prstGeom>
        </p:spPr>
      </p:pic>
      <p:pic>
        <p:nvPicPr>
          <p:cNvPr id="6" name="Picture 2" descr="Instituto Nacional Para La Atención a Menores Infractores (INAMI).">
            <a:extLst>
              <a:ext uri="{FF2B5EF4-FFF2-40B4-BE49-F238E27FC236}">
                <a16:creationId xmlns:a16="http://schemas.microsoft.com/office/drawing/2014/main" xmlns="" id="{3A810481-F194-8D6B-CDB7-6BAD2D7C6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80" y="5540741"/>
            <a:ext cx="1765168" cy="62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A000609F-A080-1FB8-26EA-3DE6E32364F7}"/>
              </a:ext>
            </a:extLst>
          </p:cNvPr>
          <p:cNvSpPr/>
          <p:nvPr/>
        </p:nvSpPr>
        <p:spPr>
          <a:xfrm>
            <a:off x="5427407" y="466151"/>
            <a:ext cx="1415845" cy="762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A95DC8F1-594C-8AAF-A976-6C7FF38AB89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" t="8185" r="4270" b="6405"/>
          <a:stretch/>
        </p:blipFill>
        <p:spPr bwMode="auto">
          <a:xfrm>
            <a:off x="5642429" y="430001"/>
            <a:ext cx="907142" cy="8343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5764" y="152201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HN" sz="3600" b="1" dirty="0" smtClean="0">
                <a:solidFill>
                  <a:srgbClr val="5CBED6"/>
                </a:solidFill>
              </a:rPr>
              <a:t>Documentos a presentar</a:t>
            </a:r>
            <a:endParaRPr lang="es-HN" sz="3600" b="1" dirty="0">
              <a:solidFill>
                <a:srgbClr val="5CBED6"/>
              </a:solidFill>
            </a:endParaRPr>
          </a:p>
        </p:txBody>
      </p:sp>
      <p:sp>
        <p:nvSpPr>
          <p:cNvPr id="10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5764" y="2168341"/>
            <a:ext cx="809896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s-ES" sz="2400" dirty="0" smtClean="0"/>
              <a:t>4. Publicación </a:t>
            </a:r>
            <a:r>
              <a:rPr lang="es-ES" sz="2400" dirty="0"/>
              <a:t>de liquidación en el Portal de Transparencia: Firmada y sellada por el Alcalde Municipal o Delegado para tal </a:t>
            </a:r>
            <a:r>
              <a:rPr lang="es-ES" sz="2400" dirty="0" smtClean="0"/>
              <a:t>fin</a:t>
            </a:r>
            <a:endParaRPr lang="es-ES" sz="2400" dirty="0"/>
          </a:p>
          <a:p>
            <a:pPr marL="0" lvl="1"/>
            <a:r>
              <a:rPr lang="es-ES" sz="2400" dirty="0"/>
              <a:t> </a:t>
            </a:r>
            <a:r>
              <a:rPr lang="es-ES" sz="2400" dirty="0" smtClean="0"/>
              <a:t>5. Los </a:t>
            </a:r>
            <a:r>
              <a:rPr lang="es-ES" sz="2400" dirty="0"/>
              <a:t>documentos deberán ser debidamente foliados y certificados en su totalidad por la Secretaria(o) Municipal.</a:t>
            </a:r>
          </a:p>
          <a:p>
            <a:r>
              <a:rPr lang="es-ES" sz="2400" dirty="0"/>
              <a:t> </a:t>
            </a:r>
          </a:p>
          <a:p>
            <a:endParaRPr lang="es-HN" sz="2400" b="1" dirty="0">
              <a:solidFill>
                <a:srgbClr val="5CBE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3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CD333E0-881F-82EA-5BF4-FFAA1829E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Freeform 7">
            <a:extLst>
              <a:ext uri="{FF2B5EF4-FFF2-40B4-BE49-F238E27FC236}">
                <a16:creationId xmlns:a16="http://schemas.microsoft.com/office/drawing/2014/main" xmlns="" id="{EC774192-C748-40D9-BDC1-CC70AB38E697}"/>
              </a:ext>
            </a:extLst>
          </p:cNvPr>
          <p:cNvSpPr/>
          <p:nvPr/>
        </p:nvSpPr>
        <p:spPr>
          <a:xfrm>
            <a:off x="4643946" y="5560373"/>
            <a:ext cx="745421" cy="667613"/>
          </a:xfrm>
          <a:custGeom>
            <a:avLst/>
            <a:gdLst/>
            <a:ahLst/>
            <a:cxnLst/>
            <a:rect l="l" t="t" r="r" b="b"/>
            <a:pathLst>
              <a:path w="1689387" h="1513047">
                <a:moveTo>
                  <a:pt x="0" y="0"/>
                </a:moveTo>
                <a:lnTo>
                  <a:pt x="1689387" y="0"/>
                </a:lnTo>
                <a:lnTo>
                  <a:pt x="1689387" y="1513047"/>
                </a:lnTo>
                <a:lnTo>
                  <a:pt x="0" y="15130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4051" t="-28328" r="-172634"/>
            </a:stretch>
          </a:blipFill>
        </p:spPr>
        <p:txBody>
          <a:bodyPr/>
          <a:lstStyle/>
          <a:p>
            <a:endParaRPr lang="es-HN"/>
          </a:p>
        </p:txBody>
      </p:sp>
      <p:pic>
        <p:nvPicPr>
          <p:cNvPr id="3" name="7 Imagen">
            <a:extLst>
              <a:ext uri="{FF2B5EF4-FFF2-40B4-BE49-F238E27FC236}">
                <a16:creationId xmlns:a16="http://schemas.microsoft.com/office/drawing/2014/main" xmlns="" id="{436FF73E-7597-E780-BCAD-D72F79344F02}"/>
              </a:ext>
            </a:extLst>
          </p:cNvPr>
          <p:cNvPicPr/>
          <p:nvPr/>
        </p:nvPicPr>
        <p:blipFill rotWithShape="1">
          <a:blip r:embed="rId4"/>
          <a:srcRect l="30431" t="37088" r="30690" b="41916"/>
          <a:stretch/>
        </p:blipFill>
        <p:spPr>
          <a:xfrm>
            <a:off x="1878188" y="5539540"/>
            <a:ext cx="1748358" cy="6274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BD7B2FC-AD32-431A-7BD3-69F5780F00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43" b="21750"/>
          <a:stretch/>
        </p:blipFill>
        <p:spPr>
          <a:xfrm>
            <a:off x="8734430" y="5653548"/>
            <a:ext cx="1074804" cy="336223"/>
          </a:xfrm>
          <a:prstGeom prst="rect">
            <a:avLst/>
          </a:prstGeom>
        </p:spPr>
      </p:pic>
      <p:pic>
        <p:nvPicPr>
          <p:cNvPr id="6" name="Picture 2" descr="Instituto Nacional Para La Atención a Menores Infractores (INAMI).">
            <a:extLst>
              <a:ext uri="{FF2B5EF4-FFF2-40B4-BE49-F238E27FC236}">
                <a16:creationId xmlns:a16="http://schemas.microsoft.com/office/drawing/2014/main" xmlns="" id="{3A810481-F194-8D6B-CDB7-6BAD2D7C6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80" y="5540741"/>
            <a:ext cx="1765168" cy="62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A000609F-A080-1FB8-26EA-3DE6E32364F7}"/>
              </a:ext>
            </a:extLst>
          </p:cNvPr>
          <p:cNvSpPr/>
          <p:nvPr/>
        </p:nvSpPr>
        <p:spPr>
          <a:xfrm>
            <a:off x="5427407" y="466151"/>
            <a:ext cx="1415845" cy="762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A95DC8F1-594C-8AAF-A976-6C7FF38AB89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" t="8185" r="4270" b="6405"/>
          <a:stretch/>
        </p:blipFill>
        <p:spPr bwMode="auto">
          <a:xfrm>
            <a:off x="5642429" y="430001"/>
            <a:ext cx="907142" cy="8343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5763" y="1397319"/>
            <a:ext cx="96783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HN" sz="2800" b="1" dirty="0" smtClean="0">
                <a:solidFill>
                  <a:srgbClr val="5CBED6"/>
                </a:solidFill>
              </a:rPr>
              <a:t>Que contiene el informe de Liquidación financiera</a:t>
            </a:r>
            <a:endParaRPr lang="es-HN" sz="2800" b="1" dirty="0">
              <a:solidFill>
                <a:srgbClr val="5CBED6"/>
              </a:solidFill>
            </a:endParaRPr>
          </a:p>
        </p:txBody>
      </p:sp>
      <p:sp>
        <p:nvSpPr>
          <p:cNvPr id="10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1961" y="2066165"/>
            <a:ext cx="7447800" cy="459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 smtClean="0"/>
              <a:t>Copia </a:t>
            </a:r>
            <a:r>
              <a:rPr lang="es-ES" dirty="0"/>
              <a:t>de documentación administrativa y técnica que respalde los gastos incurridos durante la ejecución del Proyecto o Proyectos (contratos, facturas, recibos etc</a:t>
            </a:r>
            <a:r>
              <a:rPr lang="es-ES" dirty="0" smtClean="0"/>
              <a:t>.)</a:t>
            </a:r>
          </a:p>
          <a:p>
            <a:pPr lvl="1"/>
            <a:endParaRPr lang="es-ES" sz="105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Descripción del proceso de compra y contrataciones según ley. (Anexo FCE02</a:t>
            </a:r>
            <a:r>
              <a:rPr lang="es-ES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11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Recibo a favor de la Tesorería General de la República: por la cantidad transferida, firmado y sellado por el Alcalde Municipal. ((Anexo FCE03</a:t>
            </a:r>
            <a:r>
              <a:rPr lang="es-ES" dirty="0" smtClean="0"/>
              <a:t>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105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Modificación Presupuestaria: Por el valor total transferido con su respectivo Punto de Acta aprobado por la Corporación Municipal.</a:t>
            </a:r>
          </a:p>
          <a:p>
            <a:pPr marL="0" lvl="1"/>
            <a:endParaRPr lang="es-ES" sz="2400" dirty="0"/>
          </a:p>
          <a:p>
            <a:r>
              <a:rPr lang="es-ES" sz="2400" dirty="0"/>
              <a:t> </a:t>
            </a:r>
          </a:p>
          <a:p>
            <a:endParaRPr lang="es-HN" sz="2400" b="1" dirty="0">
              <a:solidFill>
                <a:srgbClr val="5CBE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CD333E0-881F-82EA-5BF4-FFAA1829E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Freeform 7">
            <a:extLst>
              <a:ext uri="{FF2B5EF4-FFF2-40B4-BE49-F238E27FC236}">
                <a16:creationId xmlns:a16="http://schemas.microsoft.com/office/drawing/2014/main" xmlns="" id="{EC774192-C748-40D9-BDC1-CC70AB38E697}"/>
              </a:ext>
            </a:extLst>
          </p:cNvPr>
          <p:cNvSpPr/>
          <p:nvPr/>
        </p:nvSpPr>
        <p:spPr>
          <a:xfrm>
            <a:off x="4643946" y="5560373"/>
            <a:ext cx="745421" cy="667613"/>
          </a:xfrm>
          <a:custGeom>
            <a:avLst/>
            <a:gdLst/>
            <a:ahLst/>
            <a:cxnLst/>
            <a:rect l="l" t="t" r="r" b="b"/>
            <a:pathLst>
              <a:path w="1689387" h="1513047">
                <a:moveTo>
                  <a:pt x="0" y="0"/>
                </a:moveTo>
                <a:lnTo>
                  <a:pt x="1689387" y="0"/>
                </a:lnTo>
                <a:lnTo>
                  <a:pt x="1689387" y="1513047"/>
                </a:lnTo>
                <a:lnTo>
                  <a:pt x="0" y="15130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4051" t="-28328" r="-172634"/>
            </a:stretch>
          </a:blipFill>
        </p:spPr>
        <p:txBody>
          <a:bodyPr/>
          <a:lstStyle/>
          <a:p>
            <a:endParaRPr lang="es-HN"/>
          </a:p>
        </p:txBody>
      </p:sp>
      <p:pic>
        <p:nvPicPr>
          <p:cNvPr id="3" name="7 Imagen">
            <a:extLst>
              <a:ext uri="{FF2B5EF4-FFF2-40B4-BE49-F238E27FC236}">
                <a16:creationId xmlns:a16="http://schemas.microsoft.com/office/drawing/2014/main" xmlns="" id="{436FF73E-7597-E780-BCAD-D72F79344F02}"/>
              </a:ext>
            </a:extLst>
          </p:cNvPr>
          <p:cNvPicPr/>
          <p:nvPr/>
        </p:nvPicPr>
        <p:blipFill rotWithShape="1">
          <a:blip r:embed="rId4"/>
          <a:srcRect l="30431" t="37088" r="30690" b="41916"/>
          <a:stretch/>
        </p:blipFill>
        <p:spPr>
          <a:xfrm>
            <a:off x="1878188" y="5539540"/>
            <a:ext cx="1748358" cy="6274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BD7B2FC-AD32-431A-7BD3-69F5780F00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43" b="21750"/>
          <a:stretch/>
        </p:blipFill>
        <p:spPr>
          <a:xfrm>
            <a:off x="8734430" y="5653548"/>
            <a:ext cx="1074804" cy="336223"/>
          </a:xfrm>
          <a:prstGeom prst="rect">
            <a:avLst/>
          </a:prstGeom>
        </p:spPr>
      </p:pic>
      <p:pic>
        <p:nvPicPr>
          <p:cNvPr id="6" name="Picture 2" descr="Instituto Nacional Para La Atención a Menores Infractores (INAMI).">
            <a:extLst>
              <a:ext uri="{FF2B5EF4-FFF2-40B4-BE49-F238E27FC236}">
                <a16:creationId xmlns:a16="http://schemas.microsoft.com/office/drawing/2014/main" xmlns="" id="{3A810481-F194-8D6B-CDB7-6BAD2D7C6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80" y="5540741"/>
            <a:ext cx="1765168" cy="62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A000609F-A080-1FB8-26EA-3DE6E32364F7}"/>
              </a:ext>
            </a:extLst>
          </p:cNvPr>
          <p:cNvSpPr/>
          <p:nvPr/>
        </p:nvSpPr>
        <p:spPr>
          <a:xfrm>
            <a:off x="5427407" y="466151"/>
            <a:ext cx="1415845" cy="762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A95DC8F1-594C-8AAF-A976-6C7FF38AB89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" t="8185" r="4270" b="6405"/>
          <a:stretch/>
        </p:blipFill>
        <p:spPr bwMode="auto">
          <a:xfrm>
            <a:off x="5642429" y="430001"/>
            <a:ext cx="907142" cy="8343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5763" y="1397319"/>
            <a:ext cx="96783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HN" sz="2800" b="1" dirty="0" smtClean="0">
                <a:solidFill>
                  <a:srgbClr val="5CBED6"/>
                </a:solidFill>
              </a:rPr>
              <a:t>Que contiene el informe descriptivo</a:t>
            </a:r>
            <a:endParaRPr lang="es-HN" sz="2800" b="1" dirty="0">
              <a:solidFill>
                <a:srgbClr val="5CBED6"/>
              </a:solidFill>
            </a:endParaRPr>
          </a:p>
        </p:txBody>
      </p:sp>
      <p:sp>
        <p:nvSpPr>
          <p:cNvPr id="10" name="CuadroTexto 11">
            <a:extLst>
              <a:ext uri="{FF2B5EF4-FFF2-40B4-BE49-F238E27FC236}">
                <a16:creationId xmlns:a16="http://schemas.microsoft.com/office/drawing/2014/main" xmlns="" id="{A7C37A77-B636-B0C3-555C-8EB9974B0E6D}"/>
              </a:ext>
            </a:extLst>
          </p:cNvPr>
          <p:cNvSpPr txBox="1"/>
          <p:nvPr/>
        </p:nvSpPr>
        <p:spPr>
          <a:xfrm>
            <a:off x="971961" y="2066165"/>
            <a:ext cx="6800439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Orden de Inicio de la Obra / Proyecto. </a:t>
            </a:r>
            <a:endParaRPr lang="es-ES" dirty="0" smtClean="0"/>
          </a:p>
          <a:p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Acta </a:t>
            </a:r>
            <a:r>
              <a:rPr lang="es-ES" dirty="0"/>
              <a:t>de Recepción de la Obra Final: Firmada y sellada por el Ejecutor de Obra y el Alcalde Municipal</a:t>
            </a:r>
            <a:r>
              <a:rPr lang="es-ES" dirty="0" smtClean="0"/>
              <a:t>.</a:t>
            </a:r>
          </a:p>
          <a:p>
            <a:endParaRPr lang="es-ES" sz="1600" dirty="0"/>
          </a:p>
          <a:p>
            <a:pPr marL="263525" lvl="1" indent="-263525">
              <a:buFont typeface="Arial" panose="020B0604020202020204" pitchFamily="34" charset="0"/>
              <a:buChar char="•"/>
            </a:pPr>
            <a:r>
              <a:rPr lang="es-ES" dirty="0"/>
              <a:t>Copia de Perfiles y Presupuesto de los Proyectos aprobados. </a:t>
            </a:r>
            <a:endParaRPr lang="es-ES" dirty="0" smtClean="0"/>
          </a:p>
          <a:p>
            <a:pPr marL="0" lvl="1"/>
            <a:endParaRPr lang="es-ES" sz="1600" dirty="0"/>
          </a:p>
          <a:p>
            <a:pPr marL="263525" lvl="1" indent="-263525">
              <a:buFont typeface="Arial" panose="020B0604020202020204" pitchFamily="34" charset="0"/>
              <a:buChar char="•"/>
            </a:pPr>
            <a:r>
              <a:rPr lang="es-ES" dirty="0"/>
              <a:t>Álbum fotográfico con coordenadas GPS y a color del Proyecto antes, durante y final de la obra</a:t>
            </a:r>
            <a:r>
              <a:rPr lang="es-ES" dirty="0" smtClean="0"/>
              <a:t>.</a:t>
            </a:r>
          </a:p>
          <a:p>
            <a:pPr marL="0" lvl="1"/>
            <a:endParaRPr lang="es-ES" sz="1600" dirty="0"/>
          </a:p>
          <a:p>
            <a:pPr marL="263525" lvl="1" indent="-263525">
              <a:buFont typeface="Arial" panose="020B0604020202020204" pitchFamily="34" charset="0"/>
              <a:buChar char="•"/>
            </a:pPr>
            <a:r>
              <a:rPr lang="es-ES" dirty="0"/>
              <a:t>Informe técnico de supervisión de obra firmado por parte de  la DIGECEBI.</a:t>
            </a:r>
            <a:endParaRPr lang="es-E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0" lvl="1"/>
            <a:endParaRPr lang="es-ES" sz="2400" dirty="0"/>
          </a:p>
          <a:p>
            <a:r>
              <a:rPr lang="es-ES" sz="2400" dirty="0"/>
              <a:t> </a:t>
            </a:r>
          </a:p>
          <a:p>
            <a:endParaRPr lang="es-HN" sz="2400" b="1" dirty="0">
              <a:solidFill>
                <a:srgbClr val="5CBE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281</Words>
  <Application>Microsoft Office PowerPoint</Application>
  <PresentationFormat>Personalizado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Acosa</cp:lastModifiedBy>
  <cp:revision>14</cp:revision>
  <dcterms:created xsi:type="dcterms:W3CDTF">2024-01-11T19:10:16Z</dcterms:created>
  <dcterms:modified xsi:type="dcterms:W3CDTF">2024-02-07T21:24:42Z</dcterms:modified>
</cp:coreProperties>
</file>